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4" r:id="rId5"/>
    <p:sldId id="260" r:id="rId6"/>
    <p:sldId id="262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ile medio 4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Stile chiaro 3 - Color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9E70-F490-4346-9E2C-7F28DA31E920}" type="datetimeFigureOut">
              <a:rPr lang="it-IT" smtClean="0"/>
              <a:pPr/>
              <a:t>13/05/2014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74AD-5C99-48FB-AD2B-059B43BFAE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9E70-F490-4346-9E2C-7F28DA31E920}" type="datetimeFigureOut">
              <a:rPr lang="it-IT" smtClean="0"/>
              <a:pPr/>
              <a:t>13/05/2014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74AD-5C99-48FB-AD2B-059B43BFAE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9E70-F490-4346-9E2C-7F28DA31E920}" type="datetimeFigureOut">
              <a:rPr lang="it-IT" smtClean="0"/>
              <a:pPr/>
              <a:t>13/05/2014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74AD-5C99-48FB-AD2B-059B43BFAE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9E70-F490-4346-9E2C-7F28DA31E920}" type="datetimeFigureOut">
              <a:rPr lang="it-IT" smtClean="0"/>
              <a:pPr/>
              <a:t>13/05/2014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74AD-5C99-48FB-AD2B-059B43BFAE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9E70-F490-4346-9E2C-7F28DA31E920}" type="datetimeFigureOut">
              <a:rPr lang="it-IT" smtClean="0"/>
              <a:pPr/>
              <a:t>13/05/2014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74AD-5C99-48FB-AD2B-059B43BFAE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9E70-F490-4346-9E2C-7F28DA31E920}" type="datetimeFigureOut">
              <a:rPr lang="it-IT" smtClean="0"/>
              <a:pPr/>
              <a:t>13/05/2014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74AD-5C99-48FB-AD2B-059B43BFAE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9E70-F490-4346-9E2C-7F28DA31E920}" type="datetimeFigureOut">
              <a:rPr lang="it-IT" smtClean="0"/>
              <a:pPr/>
              <a:t>13/05/2014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74AD-5C99-48FB-AD2B-059B43BFAE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9E70-F490-4346-9E2C-7F28DA31E920}" type="datetimeFigureOut">
              <a:rPr lang="it-IT" smtClean="0"/>
              <a:pPr/>
              <a:t>13/05/2014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74AD-5C99-48FB-AD2B-059B43BFAE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9E70-F490-4346-9E2C-7F28DA31E920}" type="datetimeFigureOut">
              <a:rPr lang="it-IT" smtClean="0"/>
              <a:pPr/>
              <a:t>13/05/2014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74AD-5C99-48FB-AD2B-059B43BFAE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9E70-F490-4346-9E2C-7F28DA31E920}" type="datetimeFigureOut">
              <a:rPr lang="it-IT" smtClean="0"/>
              <a:pPr/>
              <a:t>13/05/2014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74AD-5C99-48FB-AD2B-059B43BFAE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F9E70-F490-4346-9E2C-7F28DA31E920}" type="datetimeFigureOut">
              <a:rPr lang="it-IT" smtClean="0"/>
              <a:pPr/>
              <a:t>13/05/2014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F774AD-5C99-48FB-AD2B-059B43BFAE0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EF9E70-F490-4346-9E2C-7F28DA31E920}" type="datetimeFigureOut">
              <a:rPr lang="it-IT" smtClean="0"/>
              <a:pPr/>
              <a:t>13/05/2014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F774AD-5C99-48FB-AD2B-059B43BFAE0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opvi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5715016"/>
            <a:ext cx="1714512" cy="857256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785786" y="428604"/>
            <a:ext cx="7786742" cy="528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it-IT" sz="2400" b="1" dirty="0" smtClean="0"/>
              <a:t>Credito agrario e peschereccio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sz="20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it-IT" sz="2000" b="1" dirty="0" smtClean="0"/>
              <a:t>Status 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sz="2000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it-IT" dirty="0" smtClean="0"/>
              <a:t>Il </a:t>
            </a:r>
            <a:r>
              <a:rPr lang="it-IT" dirty="0" err="1" smtClean="0"/>
              <a:t>D.Lgs.</a:t>
            </a:r>
            <a:r>
              <a:rPr lang="it-IT" dirty="0" smtClean="0"/>
              <a:t> 385/93 ha abrogato le disposizioni della vecchia Legge sulla scorta della </a:t>
            </a:r>
            <a:r>
              <a:rPr lang="it-IT" dirty="0" err="1" smtClean="0"/>
              <a:t>despecializzazione</a:t>
            </a:r>
            <a:r>
              <a:rPr lang="it-IT" dirty="0" smtClean="0"/>
              <a:t> e per favorire il mutuo riconoscimento degli operatori. 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it-IT" dirty="0" smtClean="0"/>
              <a:t>Il sistema così configurato è un sistema dove non esistono più separazioni temporali e istituti specializzati. </a:t>
            </a:r>
            <a:r>
              <a:rPr lang="it-IT" u="sng" dirty="0" smtClean="0"/>
              <a:t>Vige tuttavia un inquadramento specifico del credito agrario e peschereccio sulla base di forme tecniche e modalità di intervento.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dirty="0" smtClean="0"/>
          </a:p>
          <a:p>
            <a:pPr>
              <a:lnSpc>
                <a:spcPct val="80000"/>
              </a:lnSpc>
              <a:buFontTx/>
              <a:buNone/>
            </a:pPr>
            <a:endParaRPr lang="it-IT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it-IT" b="1" dirty="0" smtClean="0"/>
              <a:t>Modalità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b="1" dirty="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it-IT" dirty="0" smtClean="0"/>
              <a:t>Gli articoli 43 e 44 e 46 del TUB (</a:t>
            </a:r>
            <a:r>
              <a:rPr lang="it-IT" dirty="0" err="1" smtClean="0"/>
              <a:t>D.Lgs.</a:t>
            </a:r>
            <a:r>
              <a:rPr lang="it-IT" dirty="0" smtClean="0"/>
              <a:t> n. 385 del 1/09/1993) prevedono oggetto e soggetti per le operazioni di credito agrario. Questo deve essere concesso alle attività agricole, zootecniche, della pesca e connesse e collaterali anche tramite cambiale agraria e cambiale pesca. 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dirty="0" smtClean="0"/>
          </a:p>
          <a:p>
            <a:pPr>
              <a:lnSpc>
                <a:spcPct val="80000"/>
              </a:lnSpc>
            </a:pPr>
            <a:r>
              <a:rPr lang="it-IT" u="sng" dirty="0" smtClean="0"/>
              <a:t>Vige sempre il privilegio legale sui frutti pendenti.</a:t>
            </a:r>
          </a:p>
          <a:p>
            <a:pPr>
              <a:lnSpc>
                <a:spcPct val="80000"/>
              </a:lnSpc>
            </a:pPr>
            <a:endParaRPr lang="it-IT" u="sng" dirty="0" smtClean="0"/>
          </a:p>
          <a:p>
            <a:pPr>
              <a:lnSpc>
                <a:spcPct val="80000"/>
              </a:lnSpc>
            </a:pPr>
            <a:r>
              <a:rPr lang="it-IT" u="sng" dirty="0" smtClean="0"/>
              <a:t>I finanziamenti ipotecari rientrano nella fattispecie del credito fondiario ex art. 38.</a:t>
            </a:r>
          </a:p>
        </p:txBody>
      </p:sp>
    </p:spTree>
  </p:cSld>
  <p:clrMapOvr>
    <a:masterClrMapping/>
  </p:clrMapOvr>
  <p:transition spd="slow" advTm="120000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opvi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5715016"/>
            <a:ext cx="1714512" cy="857256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428596" y="214290"/>
            <a:ext cx="821537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sz="2000" b="1" i="1" dirty="0" smtClean="0"/>
              <a:t>Modalità di espressione dell’azienda agricola</a:t>
            </a:r>
          </a:p>
          <a:p>
            <a:endParaRPr lang="it-IT" dirty="0" smtClean="0"/>
          </a:p>
          <a:p>
            <a:r>
              <a:rPr lang="it-IT" b="1" dirty="0" smtClean="0"/>
              <a:t>Imprenditore Agricolo = IAP.</a:t>
            </a:r>
          </a:p>
          <a:p>
            <a:r>
              <a:rPr lang="it-IT" dirty="0" smtClean="0"/>
              <a:t>Articolo 2135 del Codice Civile che descrive l’imprenditore agricolo come colui che coordina i fattori di produzione per lo sfruttamento delle attività di coltivazione, allevamento e connesse.</a:t>
            </a:r>
          </a:p>
          <a:p>
            <a:endParaRPr lang="it-IT" dirty="0" smtClean="0"/>
          </a:p>
          <a:p>
            <a:r>
              <a:rPr lang="it-IT" b="1" dirty="0" smtClean="0"/>
              <a:t>Coltivatore diretto.</a:t>
            </a:r>
          </a:p>
          <a:p>
            <a:r>
              <a:rPr lang="it-IT" dirty="0" smtClean="0"/>
              <a:t>E’ colui che opera in campagna attraverso attività di piccola impresa che trovano effetto nelle più disparate forme. Le disciplina l’Articolo 2083 del Codice Civile.</a:t>
            </a:r>
          </a:p>
          <a:p>
            <a:endParaRPr lang="it-IT" dirty="0" smtClean="0"/>
          </a:p>
          <a:p>
            <a:r>
              <a:rPr lang="it-IT" b="1" dirty="0" smtClean="0"/>
              <a:t>Società agricola.</a:t>
            </a:r>
          </a:p>
          <a:p>
            <a:r>
              <a:rPr lang="it-IT" dirty="0" smtClean="0"/>
              <a:t>Si configura sia come </a:t>
            </a:r>
            <a:r>
              <a:rPr lang="it-IT" u="sng" dirty="0" smtClean="0"/>
              <a:t>società di persone  (società semplici, società in nome collettivo, società in accomandita semplice) che come società di capitali (società a responsabilità limitata, società in accomandita per azioni, società per azioni)</a:t>
            </a:r>
            <a:r>
              <a:rPr lang="it-IT" dirty="0" smtClean="0"/>
              <a:t>. </a:t>
            </a:r>
          </a:p>
          <a:p>
            <a:endParaRPr lang="it-IT" dirty="0" smtClean="0"/>
          </a:p>
          <a:p>
            <a:r>
              <a:rPr lang="it-IT" sz="1400" dirty="0" smtClean="0"/>
              <a:t>A norma della finanziaria 2007 (Art. 1 comma 1093 L. 296/2006) è previsto che le società di persone (</a:t>
            </a:r>
            <a:r>
              <a:rPr lang="it-IT" sz="1400" dirty="0" err="1" smtClean="0"/>
              <a:t>Snc</a:t>
            </a:r>
            <a:r>
              <a:rPr lang="it-IT" sz="1400" dirty="0" smtClean="0"/>
              <a:t> e </a:t>
            </a:r>
            <a:r>
              <a:rPr lang="it-IT" sz="1400" dirty="0" err="1" smtClean="0"/>
              <a:t>Sas</a:t>
            </a:r>
            <a:r>
              <a:rPr lang="it-IT" sz="1400" dirty="0" smtClean="0"/>
              <a:t>) le società di capitali (</a:t>
            </a:r>
            <a:r>
              <a:rPr lang="it-IT" sz="1400" u="sng" dirty="0" smtClean="0"/>
              <a:t>Srl c.d. agricola</a:t>
            </a:r>
            <a:r>
              <a:rPr lang="it-IT" sz="1400" dirty="0" smtClean="0"/>
              <a:t>) e le cooperative che rivestono la qualifica di società agricola (obbligo esplicitazione in statuto e ragione sociale) possano optare per la tassazione su base catastale prevista dall’art. 32 TUIR. Devono avere qualifica di IAP in capo all’amministratore. </a:t>
            </a:r>
            <a:endParaRPr lang="it-IT" sz="1400" dirty="0"/>
          </a:p>
        </p:txBody>
      </p:sp>
    </p:spTree>
  </p:cSld>
  <p:clrMapOvr>
    <a:masterClrMapping/>
  </p:clrMapOvr>
  <p:transition spd="slow" advTm="120000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opvi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5715016"/>
            <a:ext cx="1714512" cy="857256"/>
          </a:xfrm>
          <a:prstGeom prst="rect">
            <a:avLst/>
          </a:prstGeom>
        </p:spPr>
      </p:pic>
      <p:grpSp>
        <p:nvGrpSpPr>
          <p:cNvPr id="13" name="Group 4"/>
          <p:cNvGrpSpPr>
            <a:grpSpLocks/>
          </p:cNvGrpSpPr>
          <p:nvPr/>
        </p:nvGrpSpPr>
        <p:grpSpPr bwMode="auto">
          <a:xfrm>
            <a:off x="1619250" y="2714875"/>
            <a:ext cx="6048375" cy="2149225"/>
            <a:chOff x="0" y="-597"/>
            <a:chExt cx="6005" cy="3384"/>
          </a:xfrm>
        </p:grpSpPr>
        <p:sp>
          <p:nvSpPr>
            <p:cNvPr id="15" name="Rectangle 7"/>
            <p:cNvSpPr>
              <a:spLocks noChangeArrowheads="1"/>
            </p:cNvSpPr>
            <p:nvPr/>
          </p:nvSpPr>
          <p:spPr bwMode="auto">
            <a:xfrm>
              <a:off x="1" y="0"/>
              <a:ext cx="6004" cy="27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anchor="ctr"/>
            <a:lstStyle/>
            <a:p>
              <a:endParaRPr lang="it-IT"/>
            </a:p>
          </p:txBody>
        </p:sp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>
              <a:off x="0" y="-597"/>
              <a:ext cx="2080" cy="3382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it-IT" sz="1600" dirty="0">
                  <a:cs typeface="Times New Roman" pitchFamily="18" charset="0"/>
                </a:rPr>
                <a:t>Pagamenti diretti </a:t>
              </a:r>
            </a:p>
            <a:p>
              <a:r>
                <a:rPr lang="it-IT" sz="1600" dirty="0">
                  <a:cs typeface="Times New Roman" pitchFamily="18" charset="0"/>
                </a:rPr>
                <a:t>REG </a:t>
              </a:r>
              <a:r>
                <a:rPr lang="it-IT" sz="1600" dirty="0" smtClean="0">
                  <a:cs typeface="Times New Roman" pitchFamily="18" charset="0"/>
                </a:rPr>
                <a:t>UE</a:t>
              </a:r>
              <a:r>
                <a:rPr lang="it-IT" sz="1600" dirty="0" smtClean="0">
                  <a:cs typeface="Times New Roman" pitchFamily="18" charset="0"/>
                </a:rPr>
                <a:t> 1307/2013</a:t>
              </a:r>
              <a:endParaRPr lang="it-IT" sz="1600" dirty="0">
                <a:cs typeface="Times New Roman" pitchFamily="18" charset="0"/>
              </a:endParaRPr>
            </a:p>
            <a:p>
              <a:endParaRPr lang="it-IT" sz="1600" dirty="0"/>
            </a:p>
            <a:p>
              <a:pPr eaLnBrk="0" hangingPunct="0"/>
              <a:r>
                <a:rPr lang="it-IT" sz="1600" dirty="0">
                  <a:cs typeface="Times New Roman" pitchFamily="18" charset="0"/>
                </a:rPr>
                <a:t>Interventi di mercato </a:t>
              </a:r>
              <a:endParaRPr lang="it-IT" sz="1600" dirty="0" smtClean="0">
                <a:cs typeface="Times New Roman" pitchFamily="18" charset="0"/>
              </a:endParaRPr>
            </a:p>
            <a:p>
              <a:pPr eaLnBrk="0" hangingPunct="0"/>
              <a:r>
                <a:rPr lang="it-IT" sz="1600" dirty="0" smtClean="0">
                  <a:cs typeface="Times New Roman" pitchFamily="18" charset="0"/>
                </a:rPr>
                <a:t>REG </a:t>
              </a:r>
              <a:r>
                <a:rPr lang="it-IT" sz="1600" dirty="0" smtClean="0">
                  <a:cs typeface="Times New Roman" pitchFamily="18" charset="0"/>
                </a:rPr>
                <a:t>UE</a:t>
              </a:r>
              <a:r>
                <a:rPr lang="it-IT" sz="1600" dirty="0" smtClean="0">
                  <a:cs typeface="Times New Roman" pitchFamily="18" charset="0"/>
                </a:rPr>
                <a:t> 1308/2013</a:t>
              </a:r>
              <a:endParaRPr lang="it-IT" sz="1600" dirty="0"/>
            </a:p>
          </p:txBody>
        </p:sp>
        <p:sp>
          <p:nvSpPr>
            <p:cNvPr id="22" name="Text Box 5"/>
            <p:cNvSpPr txBox="1">
              <a:spLocks noChangeArrowheads="1"/>
            </p:cNvSpPr>
            <p:nvPr/>
          </p:nvSpPr>
          <p:spPr bwMode="auto">
            <a:xfrm>
              <a:off x="3712" y="-597"/>
              <a:ext cx="2057" cy="3374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it-IT" sz="1600" dirty="0">
                  <a:cs typeface="Times New Roman" pitchFamily="18" charset="0"/>
                </a:rPr>
                <a:t>Sviluppo Rurale </a:t>
              </a:r>
            </a:p>
            <a:p>
              <a:r>
                <a:rPr lang="it-IT" sz="1600" dirty="0">
                  <a:cs typeface="Times New Roman" pitchFamily="18" charset="0"/>
                </a:rPr>
                <a:t>REG </a:t>
              </a:r>
              <a:r>
                <a:rPr lang="it-IT" sz="1600" dirty="0" smtClean="0">
                  <a:cs typeface="Times New Roman" pitchFamily="18" charset="0"/>
                </a:rPr>
                <a:t>UE</a:t>
              </a:r>
              <a:r>
                <a:rPr lang="it-IT" sz="1600" dirty="0" smtClean="0">
                  <a:cs typeface="Times New Roman" pitchFamily="18" charset="0"/>
                </a:rPr>
                <a:t> </a:t>
              </a:r>
              <a:r>
                <a:rPr lang="it-IT" sz="1600" dirty="0" smtClean="0">
                  <a:cs typeface="Times New Roman" pitchFamily="18" charset="0"/>
                </a:rPr>
                <a:t>1305</a:t>
              </a:r>
              <a:r>
                <a:rPr lang="it-IT" sz="1600" dirty="0" smtClean="0">
                  <a:cs typeface="Times New Roman" pitchFamily="18" charset="0"/>
                </a:rPr>
                <a:t>/2013</a:t>
              </a:r>
              <a:endParaRPr lang="it-IT" sz="1600" dirty="0"/>
            </a:p>
          </p:txBody>
        </p:sp>
      </p:grpSp>
      <p:sp>
        <p:nvSpPr>
          <p:cNvPr id="23" name="Line 9"/>
          <p:cNvSpPr>
            <a:spLocks noChangeShapeType="1"/>
          </p:cNvSpPr>
          <p:nvPr/>
        </p:nvSpPr>
        <p:spPr bwMode="auto">
          <a:xfrm flipH="1">
            <a:off x="2285984" y="1714488"/>
            <a:ext cx="428628" cy="64294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4" name="Line 8"/>
          <p:cNvSpPr>
            <a:spLocks noChangeShapeType="1"/>
          </p:cNvSpPr>
          <p:nvPr/>
        </p:nvSpPr>
        <p:spPr bwMode="auto">
          <a:xfrm>
            <a:off x="5857884" y="1643050"/>
            <a:ext cx="428628" cy="642942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</p:spPr>
        <p:txBody>
          <a:bodyPr/>
          <a:lstStyle/>
          <a:p>
            <a:endParaRPr lang="it-IT"/>
          </a:p>
        </p:txBody>
      </p:sp>
      <p:sp>
        <p:nvSpPr>
          <p:cNvPr id="25" name="Rectangle 11"/>
          <p:cNvSpPr>
            <a:spLocks noChangeArrowheads="1"/>
          </p:cNvSpPr>
          <p:nvPr/>
        </p:nvSpPr>
        <p:spPr bwMode="auto">
          <a:xfrm>
            <a:off x="1714480" y="631906"/>
            <a:ext cx="541789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it-IT" sz="2000" dirty="0" smtClean="0">
              <a:cs typeface="Times New Roman" pitchFamily="18" charset="0"/>
            </a:endParaRPr>
          </a:p>
          <a:p>
            <a:r>
              <a:rPr lang="it-IT" sz="2000" dirty="0" smtClean="0">
                <a:cs typeface="Times New Roman" pitchFamily="18" charset="0"/>
              </a:rPr>
              <a:t>REG </a:t>
            </a:r>
            <a:r>
              <a:rPr lang="it-IT" sz="2000" dirty="0" smtClean="0">
                <a:cs typeface="Times New Roman" pitchFamily="18" charset="0"/>
              </a:rPr>
              <a:t>UE</a:t>
            </a:r>
            <a:r>
              <a:rPr lang="it-IT" sz="2000" dirty="0" smtClean="0">
                <a:cs typeface="Times New Roman" pitchFamily="18" charset="0"/>
              </a:rPr>
              <a:t> 1306/2013 del Parlamento e del Consiglio </a:t>
            </a:r>
          </a:p>
          <a:p>
            <a:r>
              <a:rPr lang="it-IT" sz="2000" dirty="0" smtClean="0">
                <a:cs typeface="Times New Roman" pitchFamily="18" charset="0"/>
              </a:rPr>
              <a:t>Europeo per </a:t>
            </a:r>
            <a:r>
              <a:rPr lang="it-IT" sz="2000" dirty="0">
                <a:cs typeface="Times New Roman" pitchFamily="18" charset="0"/>
              </a:rPr>
              <a:t>il finanziamento </a:t>
            </a:r>
            <a:r>
              <a:rPr lang="it-IT" sz="2000" dirty="0" smtClean="0">
                <a:cs typeface="Times New Roman" pitchFamily="18" charset="0"/>
              </a:rPr>
              <a:t>della </a:t>
            </a:r>
            <a:r>
              <a:rPr lang="it-IT" sz="2000" dirty="0">
                <a:cs typeface="Times New Roman" pitchFamily="18" charset="0"/>
              </a:rPr>
              <a:t>PAC</a:t>
            </a:r>
            <a:endParaRPr lang="it-IT" sz="2000" dirty="0"/>
          </a:p>
          <a:p>
            <a:pPr eaLnBrk="0" hangingPunct="0"/>
            <a:endParaRPr lang="it-IT" sz="2000" dirty="0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857224" y="410725"/>
            <a:ext cx="757242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r>
              <a:rPr lang="it-IT" sz="2000" b="1" dirty="0">
                <a:cs typeface="Times New Roman" pitchFamily="18" charset="0"/>
              </a:rPr>
              <a:t>PAC (Politica Agricola Comune): due pilastri e </a:t>
            </a:r>
            <a:r>
              <a:rPr lang="it-IT" sz="2000" b="1" dirty="0" smtClean="0">
                <a:cs typeface="Times New Roman" pitchFamily="18" charset="0"/>
              </a:rPr>
              <a:t>quattro </a:t>
            </a:r>
            <a:r>
              <a:rPr lang="it-IT" sz="2000" b="1" dirty="0">
                <a:cs typeface="Times New Roman" pitchFamily="18" charset="0"/>
              </a:rPr>
              <a:t>Regolamenti</a:t>
            </a:r>
            <a:endParaRPr lang="it-IT" sz="2000" b="1" dirty="0"/>
          </a:p>
          <a:p>
            <a:pPr eaLnBrk="0" hangingPunct="0"/>
            <a:endParaRPr lang="it-IT" dirty="0"/>
          </a:p>
        </p:txBody>
      </p:sp>
    </p:spTree>
  </p:cSld>
  <p:clrMapOvr>
    <a:masterClrMapping/>
  </p:clrMapOvr>
  <p:transition spd="slow" advTm="180000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opvi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5715016"/>
            <a:ext cx="1714512" cy="857256"/>
          </a:xfrm>
          <a:prstGeom prst="rect">
            <a:avLst/>
          </a:prstGeom>
        </p:spPr>
      </p:pic>
      <p:sp>
        <p:nvSpPr>
          <p:cNvPr id="3" name="Rettangolo 2"/>
          <p:cNvSpPr/>
          <p:nvPr/>
        </p:nvSpPr>
        <p:spPr>
          <a:xfrm>
            <a:off x="357158" y="55768"/>
            <a:ext cx="8572560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buFontTx/>
              <a:buNone/>
            </a:pPr>
            <a:endParaRPr lang="it-IT" dirty="0" smtClean="0"/>
          </a:p>
          <a:p>
            <a:pPr algn="ctr">
              <a:lnSpc>
                <a:spcPct val="80000"/>
              </a:lnSpc>
              <a:buFontTx/>
              <a:buNone/>
            </a:pPr>
            <a:r>
              <a:rPr lang="it-IT" b="1" dirty="0" err="1" smtClean="0"/>
              <a:t>VALIDAGRI®</a:t>
            </a:r>
            <a:endParaRPr lang="it-IT" b="1" dirty="0" smtClean="0"/>
          </a:p>
          <a:p>
            <a:pPr algn="ctr">
              <a:lnSpc>
                <a:spcPct val="80000"/>
              </a:lnSpc>
              <a:buFontTx/>
              <a:buNone/>
            </a:pPr>
            <a:endParaRPr lang="it-IT" sz="1600" b="1" dirty="0" smtClean="0"/>
          </a:p>
          <a:p>
            <a:pPr algn="ctr">
              <a:lnSpc>
                <a:spcPct val="80000"/>
              </a:lnSpc>
              <a:buFontTx/>
              <a:buNone/>
            </a:pPr>
            <a:r>
              <a:rPr lang="it-IT" sz="1600" dirty="0" smtClean="0"/>
              <a:t>Strumento di valutazione per aziende agricole in </a:t>
            </a:r>
            <a:r>
              <a:rPr lang="it-IT" sz="1600" u="sng" dirty="0" smtClean="0"/>
              <a:t>regime agricoltura</a:t>
            </a:r>
            <a:r>
              <a:rPr lang="it-IT" sz="1600" dirty="0" smtClean="0"/>
              <a:t> (90% del totale in Italia);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it-IT" sz="1600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>
              <a:lnSpc>
                <a:spcPct val="80000"/>
              </a:lnSpc>
            </a:pPr>
            <a:r>
              <a:rPr lang="it-IT" dirty="0" smtClean="0"/>
              <a:t>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4108" y="1285860"/>
            <a:ext cx="5627998" cy="43880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ttangolo 4"/>
          <p:cNvSpPr/>
          <p:nvPr/>
        </p:nvSpPr>
        <p:spPr>
          <a:xfrm>
            <a:off x="285720" y="5715016"/>
            <a:ext cx="66437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600" dirty="0" smtClean="0"/>
              <a:t>Vengono restituiti uno </a:t>
            </a:r>
            <a:r>
              <a:rPr lang="it-IT" sz="1600" u="sng" dirty="0" smtClean="0"/>
              <a:t>stato patrimoniale </a:t>
            </a:r>
            <a:r>
              <a:rPr lang="it-IT" sz="1600" dirty="0" smtClean="0"/>
              <a:t>a colonne e un prospetto di </a:t>
            </a:r>
            <a:r>
              <a:rPr lang="it-IT" sz="1600" u="sng" dirty="0" smtClean="0"/>
              <a:t>conto economico</a:t>
            </a:r>
            <a:r>
              <a:rPr lang="it-IT" sz="1600" dirty="0" smtClean="0"/>
              <a:t> che integrano i dati rivenienti  da dichiarazione redditi e quadro IVA (notoriamente lacunosi).</a:t>
            </a:r>
          </a:p>
        </p:txBody>
      </p:sp>
    </p:spTree>
  </p:cSld>
  <p:clrMapOvr>
    <a:masterClrMapping/>
  </p:clrMapOvr>
  <p:transition spd="slow" advTm="180000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opvi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5715016"/>
            <a:ext cx="1714512" cy="85725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0034" y="201872"/>
            <a:ext cx="7575284" cy="5489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slow" advTm="120000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popvi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768" y="5715016"/>
            <a:ext cx="1714512" cy="857256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428596" y="857232"/>
            <a:ext cx="8358246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it-IT" sz="2400" b="1" dirty="0" smtClean="0"/>
              <a:t>Prodotti MONDOVERDE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it-IT" sz="2400" b="1" dirty="0" smtClean="0"/>
              <a:t>circ. 8132/s del 22/02/2013 </a:t>
            </a:r>
          </a:p>
          <a:p>
            <a:pPr algn="ctr">
              <a:lnSpc>
                <a:spcPct val="80000"/>
              </a:lnSpc>
              <a:buFontTx/>
              <a:buNone/>
            </a:pPr>
            <a:endParaRPr lang="it-IT" sz="2200" dirty="0" smtClean="0"/>
          </a:p>
          <a:p>
            <a:pPr lvl="0">
              <a:buFont typeface="Arial" pitchFamily="34" charset="0"/>
              <a:buChar char="•"/>
            </a:pPr>
            <a:r>
              <a:rPr lang="it-IT" sz="2200" u="sng" dirty="0" smtClean="0"/>
              <a:t> sconto di cambiale agraria</a:t>
            </a:r>
            <a:r>
              <a:rPr lang="it-IT" sz="2200" dirty="0" smtClean="0"/>
              <a:t>;</a:t>
            </a:r>
          </a:p>
          <a:p>
            <a:pPr lvl="0">
              <a:buFont typeface="Arial" pitchFamily="34" charset="0"/>
              <a:buChar char="•"/>
            </a:pPr>
            <a:r>
              <a:rPr lang="it-IT" sz="2200" dirty="0" smtClean="0"/>
              <a:t> finanziamento non ipotecario B/T - Agroalimentare e Agroindustriale;</a:t>
            </a:r>
          </a:p>
          <a:p>
            <a:pPr lvl="0">
              <a:buFont typeface="Arial" pitchFamily="34" charset="0"/>
              <a:buChar char="•"/>
            </a:pPr>
            <a:r>
              <a:rPr lang="it-IT" sz="2200" dirty="0" smtClean="0"/>
              <a:t> finanziamento non ipotecario B/T – Esercizio;</a:t>
            </a:r>
          </a:p>
          <a:p>
            <a:pPr lvl="0">
              <a:buFont typeface="Arial" pitchFamily="34" charset="0"/>
              <a:buChar char="•"/>
            </a:pPr>
            <a:r>
              <a:rPr lang="it-IT" sz="2200" dirty="0" smtClean="0"/>
              <a:t> finanziamento non ipotecario M/T – Maturo;</a:t>
            </a:r>
          </a:p>
          <a:p>
            <a:pPr lvl="0">
              <a:buFont typeface="Arial" pitchFamily="34" charset="0"/>
              <a:buChar char="•"/>
            </a:pPr>
            <a:r>
              <a:rPr lang="it-IT" sz="2200" dirty="0" smtClean="0"/>
              <a:t> finanziamento non ipotecario M/T – Supporto;</a:t>
            </a:r>
          </a:p>
          <a:p>
            <a:pPr lvl="0">
              <a:buFont typeface="Arial" pitchFamily="34" charset="0"/>
              <a:buChar char="•"/>
            </a:pPr>
            <a:r>
              <a:rPr lang="it-IT" sz="2200" dirty="0" smtClean="0"/>
              <a:t> finanziamento non ipotecario M/T – Impianto;</a:t>
            </a:r>
          </a:p>
          <a:p>
            <a:pPr lvl="0">
              <a:buFont typeface="Arial" pitchFamily="34" charset="0"/>
              <a:buChar char="•"/>
            </a:pPr>
            <a:r>
              <a:rPr lang="it-IT" sz="2200" dirty="0" smtClean="0"/>
              <a:t> finanziamento ipotecario Mondo Verde – Crescita / Riequilibrio;</a:t>
            </a:r>
          </a:p>
          <a:p>
            <a:pPr lvl="0">
              <a:buFont typeface="Arial" pitchFamily="34" charset="0"/>
              <a:buChar char="•"/>
            </a:pPr>
            <a:r>
              <a:rPr lang="it-IT" sz="2200" u="sng" dirty="0" smtClean="0"/>
              <a:t> anticipazione premi PAC AGEA con pegno o “Protocollo Agricoltura</a:t>
            </a:r>
            <a:r>
              <a:rPr lang="it-IT" sz="2200" dirty="0" smtClean="0"/>
              <a:t>” </a:t>
            </a:r>
          </a:p>
          <a:p>
            <a:pPr lvl="0">
              <a:buFont typeface="Arial" pitchFamily="34" charset="0"/>
              <a:buChar char="•"/>
            </a:pPr>
            <a:r>
              <a:rPr lang="it-IT" sz="2200" dirty="0" smtClean="0"/>
              <a:t> prestito agrario agevolato di soccorso – </a:t>
            </a:r>
            <a:r>
              <a:rPr lang="it-IT" sz="2200" dirty="0" err="1" smtClean="0"/>
              <a:t>D.Lgs</a:t>
            </a:r>
            <a:r>
              <a:rPr lang="it-IT" sz="2200" dirty="0" smtClean="0"/>
              <a:t> 102/2004.</a:t>
            </a:r>
          </a:p>
        </p:txBody>
      </p:sp>
    </p:spTree>
  </p:cSld>
  <p:clrMapOvr>
    <a:masterClrMapping/>
  </p:clrMapOvr>
  <p:transition spd="slow" advTm="120000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682</TotalTime>
  <Words>513</Words>
  <Application>Microsoft Office PowerPoint</Application>
  <PresentationFormat>Presentazione su schermo (4:3)</PresentationFormat>
  <Paragraphs>62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Company>Banca Popolare di Vicenza S.C.p.A.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Scheda prodotto 1 INSILAT</dc:title>
  <dc:creator>a601633</dc:creator>
  <cp:lastModifiedBy>a601633</cp:lastModifiedBy>
  <cp:revision>71</cp:revision>
  <dcterms:created xsi:type="dcterms:W3CDTF">2013-01-11T11:35:42Z</dcterms:created>
  <dcterms:modified xsi:type="dcterms:W3CDTF">2014-05-13T15:38:45Z</dcterms:modified>
</cp:coreProperties>
</file>